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3" r:id="rId2"/>
    <p:sldId id="292" r:id="rId3"/>
    <p:sldId id="287" r:id="rId4"/>
    <p:sldId id="297" r:id="rId5"/>
    <p:sldId id="298" r:id="rId6"/>
    <p:sldId id="299" r:id="rId7"/>
    <p:sldId id="29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jana stamenic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4242" autoAdjust="0"/>
  </p:normalViewPr>
  <p:slideViewPr>
    <p:cSldViewPr snapToGrid="0" snapToObjects="1">
      <p:cViewPr varScale="1">
        <p:scale>
          <a:sx n="87" d="100"/>
          <a:sy n="87" d="100"/>
        </p:scale>
        <p:origin x="22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04D8-A0FD-4C48-A304-C6BBD89FF777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81F3-1B2B-BE46-97DF-84D49960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81F3-1B2B-BE46-97DF-84D499603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81F3-1B2B-BE46-97DF-84D4996038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2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2B68-1A7C-6844-989C-400E712FD35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layer on sample with BL orientation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43634" y="-166885"/>
            <a:ext cx="4378266" cy="754731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Inspect the sample with BL orientation (make sure the first layer is there along with the alignment mark needed for a second lithography).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Load the sample on a wafer chuck (be consistent and repeatable with  simple tasks as loading sample on chuck, turning vacuum on, loading chuck on stage, turning vacuum on).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Make sure sample is vacuumed to the chuck (not moving), and a wafer chuck is vacuumed to the stage (not moving).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Load the program for second lithography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Use the key “A” to bring left objective above R3C1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You are ready for the alignment step.</a:t>
            </a:r>
          </a:p>
        </p:txBody>
      </p:sp>
    </p:spTree>
    <p:extLst>
      <p:ext uri="{BB962C8B-B14F-4D97-AF65-F5344CB8AC3E}">
        <p14:creationId xmlns:p14="http://schemas.microsoft.com/office/powerpoint/2010/main" val="385314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30" y="335848"/>
            <a:ext cx="6906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FF0000"/>
                </a:solidFill>
              </a:rPr>
              <a:t>First layer</a:t>
            </a:r>
            <a:r>
              <a:rPr lang="en-US" sz="16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sym typeface="Wingdings"/>
              </a:rPr>
              <a:t>for BL orientation</a:t>
            </a:r>
          </a:p>
          <a:p>
            <a:endParaRPr lang="en-US" sz="1600" b="1" u="sng" dirty="0">
              <a:solidFill>
                <a:srgbClr val="FF0000"/>
              </a:solidFill>
              <a:sym typeface="Wingdings"/>
            </a:endParaRPr>
          </a:p>
          <a:p>
            <a:r>
              <a:rPr lang="en-US" sz="1600" dirty="0"/>
              <a:t>The first layer is already on a wafer piece (a quarter of 2” wafer). Layout will look like array of rows and columns as shown on a picture bellow (3rows, 3columns, total of 9 exposures (dies)). Second layer will be aligned to the first layer using a global alignment mark that is present in each of 9 dies.</a:t>
            </a:r>
          </a:p>
          <a:p>
            <a:endParaRPr lang="en-US" dirty="0"/>
          </a:p>
        </p:txBody>
      </p:sp>
      <p:pic>
        <p:nvPicPr>
          <p:cNvPr id="3" name="Picture 2" descr="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23" y="2364543"/>
            <a:ext cx="3657600" cy="36576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10" idx="3"/>
          </p:cNvCxnSpPr>
          <p:nvPr/>
        </p:nvCxnSpPr>
        <p:spPr>
          <a:xfrm>
            <a:off x="962525" y="3149987"/>
            <a:ext cx="6634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800000" flipH="1" flipV="1">
            <a:off x="131386" y="2965321"/>
            <a:ext cx="83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R1C1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62525" y="5281704"/>
            <a:ext cx="6634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83623" y="5303226"/>
            <a:ext cx="99268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1386" y="4861549"/>
            <a:ext cx="9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R3C1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76306" y="5065941"/>
            <a:ext cx="89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R3C3</a:t>
            </a:r>
          </a:p>
        </p:txBody>
      </p:sp>
    </p:spTree>
    <p:extLst>
      <p:ext uri="{BB962C8B-B14F-4D97-AF65-F5344CB8AC3E}">
        <p14:creationId xmlns:p14="http://schemas.microsoft.com/office/powerpoint/2010/main" val="155966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5316" y="218990"/>
            <a:ext cx="7678698" cy="3489221"/>
          </a:xfrm>
        </p:spPr>
        <p:txBody>
          <a:bodyPr>
            <a:normAutofit fontScale="25000" lnSpcReduction="20000"/>
          </a:bodyPr>
          <a:lstStyle/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r>
              <a:rPr lang="en-US" sz="6400" dirty="0">
                <a:solidFill>
                  <a:srgbClr val="FF0000"/>
                </a:solidFill>
              </a:rPr>
              <a:t>2. Second Layer for BL Orientation (Quarter orientation A)</a:t>
            </a:r>
          </a:p>
          <a:p>
            <a:r>
              <a:rPr lang="en-US" sz="6400" b="0" dirty="0"/>
              <a:t>If not already done, press key “A” to bring L objective above R3C1.</a:t>
            </a:r>
          </a:p>
          <a:p>
            <a:r>
              <a:rPr lang="en-US" sz="6400" b="0" dirty="0"/>
              <a:t>Find a global alignment mark in R3C1 (use the keys (+/-x, +/-y) to drive around). Align a cross on L objective with the global alignment mark in R3C1.</a:t>
            </a:r>
          </a:p>
          <a:p>
            <a:r>
              <a:rPr lang="en-US" sz="6400" b="0" dirty="0"/>
              <a:t>Switch to R objective, and do your best job aligning. Keep switch between objectives until alignment looks good. Expose second layer.</a:t>
            </a:r>
          </a:p>
          <a:p>
            <a:r>
              <a:rPr lang="en-US" sz="6400" b="0" u="sng" dirty="0"/>
              <a:t>Programming for the single centered mask</a:t>
            </a:r>
            <a:r>
              <a:rPr lang="en-US" sz="6400" b="0" dirty="0"/>
              <a:t>:</a:t>
            </a:r>
          </a:p>
          <a:p>
            <a:r>
              <a:rPr lang="en-US" sz="6400" b="0" u="sng" dirty="0"/>
              <a:t>Pass shift </a:t>
            </a:r>
            <a:r>
              <a:rPr lang="en-US" sz="6400" b="0" dirty="0"/>
              <a:t>is a distance from the center of the mask plate to the center of layer being exposed, which is in this case : x=0, y=0</a:t>
            </a:r>
          </a:p>
          <a:p>
            <a:r>
              <a:rPr lang="en-US" sz="6400" b="0" u="sng" dirty="0"/>
              <a:t>Key offset </a:t>
            </a:r>
            <a:r>
              <a:rPr lang="en-US" sz="6400" b="0" dirty="0"/>
              <a:t>is a distance from the center of alignment mark to the center of die, which is in this case (see the picture bellow):</a:t>
            </a:r>
          </a:p>
          <a:p>
            <a:r>
              <a:rPr lang="en-US" sz="6400" b="0" dirty="0"/>
              <a:t>X= - 0.7878, Y= - 3.8250</a:t>
            </a:r>
          </a:p>
          <a:p>
            <a:r>
              <a:rPr lang="en-US" sz="6400" b="0" dirty="0"/>
              <a:t>Follow sign convention for the key offset (in SOP manual) and change the sign for key offset (for the alignment mark in lower left quadrant of die X= +, Y= -)</a:t>
            </a:r>
          </a:p>
          <a:p>
            <a:endParaRPr lang="en-US" dirty="0"/>
          </a:p>
          <a:p>
            <a:endParaRPr lang="en-US" sz="1600" b="0" dirty="0"/>
          </a:p>
          <a:p>
            <a:endParaRPr lang="en-US" sz="1600" dirty="0"/>
          </a:p>
        </p:txBody>
      </p:sp>
      <p:pic>
        <p:nvPicPr>
          <p:cNvPr id="10" name="Content Placeholder 9" descr="Quarter orientation 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6" b="-14796"/>
          <a:stretch>
            <a:fillRect/>
          </a:stretch>
        </p:blipFill>
        <p:spPr>
          <a:xfrm>
            <a:off x="861298" y="3197236"/>
            <a:ext cx="3657599" cy="3657600"/>
          </a:xfrm>
        </p:spPr>
      </p:pic>
      <p:sp>
        <p:nvSpPr>
          <p:cNvPr id="4" name="TextBox 3"/>
          <p:cNvSpPr txBox="1"/>
          <p:nvPr/>
        </p:nvSpPr>
        <p:spPr>
          <a:xfrm>
            <a:off x="4905023" y="4073192"/>
            <a:ext cx="3386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Pass shift: X=0, Y=0</a:t>
            </a:r>
          </a:p>
          <a:p>
            <a:r>
              <a:rPr lang="en-US" b="1" dirty="0"/>
              <a:t>Key offset: X=+0.7875, Y=-3.8250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layer on sample with BR orientation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43634" y="-166885"/>
            <a:ext cx="4378266" cy="754731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Inspect the sample with BR orientation (make sure the first layer is there along with the alignment mark needed for a second lithography).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Load the sample on a wafer chuck (be consistent and repeatable with  simple tasks as loading sample on chuck, turning vacuum on, loading chuck on stage, turning vacuum on).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Make sure sample is vacuumed to the chuck (not moving), and a wafer chuck is vacuumed to the stage (not moving).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Load the program for second lithography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DO NOT use the key “A” for this orientation. R objective should already be above R3C3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/>
              <a:t>You are ready for the alignment step.</a:t>
            </a:r>
          </a:p>
        </p:txBody>
      </p:sp>
    </p:spTree>
    <p:extLst>
      <p:ext uri="{BB962C8B-B14F-4D97-AF65-F5344CB8AC3E}">
        <p14:creationId xmlns:p14="http://schemas.microsoft.com/office/powerpoint/2010/main" val="335878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30" y="335848"/>
            <a:ext cx="6906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FF0000"/>
                </a:solidFill>
              </a:rPr>
              <a:t>First layer</a:t>
            </a:r>
            <a:r>
              <a:rPr lang="en-US" sz="16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sym typeface="Wingdings"/>
              </a:rPr>
              <a:t>for BR orientation</a:t>
            </a:r>
          </a:p>
          <a:p>
            <a:endParaRPr lang="en-US" sz="1600" b="1" u="sng" dirty="0">
              <a:solidFill>
                <a:srgbClr val="FF0000"/>
              </a:solidFill>
              <a:sym typeface="Wingdings"/>
            </a:endParaRPr>
          </a:p>
          <a:p>
            <a:r>
              <a:rPr lang="en-US" sz="1600" dirty="0"/>
              <a:t>The first layer is already on a wafer piece (a quarter of 2” wafer). Layout will look like array of rows and columns as shown on a picture bellow (3rows, 3columns, total of 9 exposures (dies)). Second layer will be aligned to the first layer using a global alignment mark that is present in each of 9 dies.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27750" y="3868459"/>
            <a:ext cx="7092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800000" flipH="1" flipV="1">
            <a:off x="280736" y="3636011"/>
            <a:ext cx="122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R1C1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27750" y="5175813"/>
            <a:ext cx="728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993922" y="5175813"/>
            <a:ext cx="7212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0736" y="4992945"/>
            <a:ext cx="77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R3C1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31996" y="4992945"/>
            <a:ext cx="87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R3C3</a:t>
            </a:r>
          </a:p>
        </p:txBody>
      </p:sp>
      <p:pic>
        <p:nvPicPr>
          <p:cNvPr id="11" name="Picture 10" descr="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5154" y="2512765"/>
            <a:ext cx="3299571" cy="365760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29794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5316" y="218990"/>
            <a:ext cx="7678698" cy="3489221"/>
          </a:xfrm>
        </p:spPr>
        <p:txBody>
          <a:bodyPr>
            <a:normAutofit fontScale="25000" lnSpcReduction="20000"/>
          </a:bodyPr>
          <a:lstStyle/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r>
              <a:rPr lang="en-US" sz="6400" dirty="0">
                <a:solidFill>
                  <a:srgbClr val="FF0000"/>
                </a:solidFill>
              </a:rPr>
              <a:t>2. Second Layer for BR Orientation (Quarter Orientation B)</a:t>
            </a:r>
          </a:p>
          <a:p>
            <a:r>
              <a:rPr lang="en-US" sz="6400" b="0" dirty="0"/>
              <a:t>Find a global alignment mark in R3C3 (use the keys (+/-x, +/-y) to drive around). Align a cross on R objective with the global alignment mark in R3C3.</a:t>
            </a:r>
          </a:p>
          <a:p>
            <a:r>
              <a:rPr lang="en-US" sz="6400" b="0" dirty="0"/>
              <a:t>Switch to L objective, and do your best job aligning. Keep switch between objectives until alignment looks good. Expose second layer.</a:t>
            </a:r>
          </a:p>
          <a:p>
            <a:r>
              <a:rPr lang="en-US" sz="6400" b="0" u="sng" dirty="0"/>
              <a:t>Programming for the single centered mask</a:t>
            </a:r>
            <a:r>
              <a:rPr lang="en-US" sz="6400" b="0" dirty="0"/>
              <a:t>:</a:t>
            </a:r>
          </a:p>
          <a:p>
            <a:r>
              <a:rPr lang="en-US" sz="6400" b="0" u="sng" dirty="0"/>
              <a:t>Pass shift </a:t>
            </a:r>
            <a:r>
              <a:rPr lang="en-US" sz="6400" b="0" dirty="0"/>
              <a:t>is a distance from the center of the mask plate to the center of layer being exposed, which is in this case : x=0, y=0</a:t>
            </a:r>
          </a:p>
          <a:p>
            <a:r>
              <a:rPr lang="en-US" sz="6400" b="0" u="sng" dirty="0"/>
              <a:t>Key offset </a:t>
            </a:r>
            <a:r>
              <a:rPr lang="en-US" sz="6400" b="0" dirty="0"/>
              <a:t>is a distance from the center of alignment mark to the center of die, which is in this case (see the picture bellow):</a:t>
            </a:r>
          </a:p>
          <a:p>
            <a:r>
              <a:rPr lang="en-US" sz="6400" b="0" dirty="0"/>
              <a:t>X= - 0.7878, Y= - 3.8250</a:t>
            </a:r>
          </a:p>
          <a:p>
            <a:r>
              <a:rPr lang="en-US" sz="6400" b="0" dirty="0"/>
              <a:t>Follow sign convention for the key offset (in SOP manual) and change the sign for key offset (for the alignment mark in lower left quadrant of die X= +, Y= -)</a:t>
            </a:r>
          </a:p>
          <a:p>
            <a:endParaRPr lang="en-US" dirty="0"/>
          </a:p>
          <a:p>
            <a:endParaRPr lang="en-US" sz="1600" b="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905023" y="4073192"/>
            <a:ext cx="3386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Pass shift: X=0, Y=0</a:t>
            </a:r>
          </a:p>
          <a:p>
            <a:r>
              <a:rPr lang="en-US" b="1" dirty="0"/>
              <a:t>Key offset: X=+0.7875, Y=-3.8250</a:t>
            </a:r>
          </a:p>
          <a:p>
            <a:endParaRPr lang="en-US" dirty="0"/>
          </a:p>
        </p:txBody>
      </p:sp>
      <p:pic>
        <p:nvPicPr>
          <p:cNvPr id="7" name="Content Placeholder 7" descr="quarter orientation 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92" b="-7792"/>
          <a:stretch>
            <a:fillRect/>
          </a:stretch>
        </p:blipFill>
        <p:spPr>
          <a:xfrm>
            <a:off x="861299" y="3211836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12084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87560" y="274639"/>
            <a:ext cx="6626338" cy="470872"/>
          </a:xfrm>
        </p:spPr>
        <p:txBody>
          <a:bodyPr>
            <a:noAutofit/>
          </a:bodyPr>
          <a:lstStyle/>
          <a:p>
            <a:r>
              <a:rPr lang="en-US" sz="3200" dirty="0"/>
              <a:t>Second layer- for single centered mask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62634" y="1214905"/>
            <a:ext cx="3340777" cy="1187292"/>
          </a:xfrm>
        </p:spPr>
        <p:txBody>
          <a:bodyPr anchor="t">
            <a:normAutofit fontScale="47500" lnSpcReduction="20000"/>
          </a:bodyPr>
          <a:lstStyle/>
          <a:p>
            <a:r>
              <a:rPr lang="en-US" dirty="0"/>
              <a:t>Aligning to BL orientation</a:t>
            </a:r>
          </a:p>
          <a:p>
            <a:r>
              <a:rPr lang="en-US" b="0" dirty="0"/>
              <a:t>Find first alignment mark( global) in R3C1</a:t>
            </a:r>
          </a:p>
          <a:p>
            <a:r>
              <a:rPr lang="en-US" b="0" dirty="0"/>
              <a:t>Align as you would normally align </a:t>
            </a:r>
            <a:r>
              <a:rPr lang="en-US" dirty="0"/>
              <a:t>BL orientation</a:t>
            </a:r>
          </a:p>
          <a:p>
            <a:r>
              <a:rPr lang="en-US" b="0" dirty="0"/>
              <a:t>Key offset : X=+0.7875, Y=-3.8250</a:t>
            </a:r>
          </a:p>
          <a:p>
            <a:r>
              <a:rPr lang="en-US" b="0" dirty="0"/>
              <a:t>Pass shift: X=0, Y=0</a:t>
            </a:r>
          </a:p>
        </p:txBody>
      </p:sp>
      <p:pic>
        <p:nvPicPr>
          <p:cNvPr id="10" name="Content Placeholder 9" descr="Quarter orientation 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6" b="-1479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31704" y="1214905"/>
            <a:ext cx="3382194" cy="959970"/>
          </a:xfrm>
        </p:spPr>
        <p:txBody>
          <a:bodyPr anchor="t">
            <a:normAutofit fontScale="55000" lnSpcReduction="20000"/>
          </a:bodyPr>
          <a:lstStyle/>
          <a:p>
            <a:r>
              <a:rPr lang="en-US" sz="2000" dirty="0"/>
              <a:t>Aligning to BR orientation</a:t>
            </a:r>
          </a:p>
          <a:p>
            <a:r>
              <a:rPr lang="en-US" sz="2000" b="0" dirty="0"/>
              <a:t>Find first alignment mark( global) in R3C3</a:t>
            </a:r>
          </a:p>
          <a:p>
            <a:r>
              <a:rPr lang="en-US" sz="2000" b="0" dirty="0"/>
              <a:t>Align as you would normally align </a:t>
            </a:r>
            <a:r>
              <a:rPr lang="en-US" sz="2000" dirty="0"/>
              <a:t>BR orientation</a:t>
            </a:r>
          </a:p>
          <a:p>
            <a:r>
              <a:rPr lang="en-US" sz="2000" b="0" dirty="0"/>
              <a:t>Key offset : X=+0.7875, Y=-3.8250</a:t>
            </a:r>
          </a:p>
          <a:p>
            <a:r>
              <a:rPr lang="en-US" sz="2000" b="0" dirty="0"/>
              <a:t>Pass shift: X=0, Y=0</a:t>
            </a:r>
          </a:p>
        </p:txBody>
      </p:sp>
      <p:pic>
        <p:nvPicPr>
          <p:cNvPr id="11" name="Content Placeholder 10" descr="quarter orientation B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45" b="-19045"/>
          <a:stretch>
            <a:fillRect/>
          </a:stretch>
        </p:blipFill>
        <p:spPr>
          <a:xfrm>
            <a:off x="4649242" y="2029443"/>
            <a:ext cx="4189412" cy="4241052"/>
          </a:xfrm>
        </p:spPr>
      </p:pic>
    </p:spTree>
    <p:extLst>
      <p:ext uri="{BB962C8B-B14F-4D97-AF65-F5344CB8AC3E}">
        <p14:creationId xmlns:p14="http://schemas.microsoft.com/office/powerpoint/2010/main" val="90343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43706</TotalTime>
  <Words>908</Words>
  <Application>Microsoft Macintosh PowerPoint</Application>
  <PresentationFormat>On-screen Show (4:3)</PresentationFormat>
  <Paragraphs>80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Second layer on sample with BL orientation</vt:lpstr>
      <vt:lpstr>PowerPoint Presentation</vt:lpstr>
      <vt:lpstr>PowerPoint Presentation</vt:lpstr>
      <vt:lpstr>Second layer on sample with BR orientation</vt:lpstr>
      <vt:lpstr>PowerPoint Presentation</vt:lpstr>
      <vt:lpstr>PowerPoint Presentation</vt:lpstr>
      <vt:lpstr>Second layer- for single centered mask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 Layouts</dc:title>
  <dc:creator>biljana stamenic</dc:creator>
  <cp:lastModifiedBy>demis john</cp:lastModifiedBy>
  <cp:revision>64</cp:revision>
  <cp:lastPrinted>2018-05-10T16:54:33Z</cp:lastPrinted>
  <dcterms:created xsi:type="dcterms:W3CDTF">2017-10-12T15:25:59Z</dcterms:created>
  <dcterms:modified xsi:type="dcterms:W3CDTF">2023-03-13T23:22:34Z</dcterms:modified>
</cp:coreProperties>
</file>